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9" r:id="rId7"/>
    <p:sldId id="261"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2" d="100"/>
          <a:sy n="72"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183B05-2180-4A8A-81E0-EF495ABE660B}"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95548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83B05-2180-4A8A-81E0-EF495ABE660B}"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418627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83B05-2180-4A8A-81E0-EF495ABE660B}"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89000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83B05-2180-4A8A-81E0-EF495ABE660B}"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67869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83B05-2180-4A8A-81E0-EF495ABE660B}"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35308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183B05-2180-4A8A-81E0-EF495ABE660B}"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658775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183B05-2180-4A8A-81E0-EF495ABE660B}" type="datetimeFigureOut">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2122268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183B05-2180-4A8A-81E0-EF495ABE660B}" type="datetimeFigureOut">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24260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83B05-2180-4A8A-81E0-EF495ABE660B}" type="datetimeFigureOut">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06197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83B05-2180-4A8A-81E0-EF495ABE660B}"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708850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83B05-2180-4A8A-81E0-EF495ABE660B}"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A7E4-F9BC-431F-9D63-A4D42552D5FF}" type="slidenum">
              <a:rPr lang="en-US" smtClean="0"/>
              <a:t>‹#›</a:t>
            </a:fld>
            <a:endParaRPr lang="en-US"/>
          </a:p>
        </p:txBody>
      </p:sp>
    </p:spTree>
    <p:extLst>
      <p:ext uri="{BB962C8B-B14F-4D97-AF65-F5344CB8AC3E}">
        <p14:creationId xmlns:p14="http://schemas.microsoft.com/office/powerpoint/2010/main" val="310101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83B05-2180-4A8A-81E0-EF495ABE660B}" type="datetimeFigureOut">
              <a:rPr lang="en-US" smtClean="0"/>
              <a:t>3/29/2017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2A7E4-F9BC-431F-9D63-A4D42552D5FF}" type="slidenum">
              <a:rPr lang="en-US" smtClean="0"/>
              <a:t>‹#›</a:t>
            </a:fld>
            <a:endParaRPr lang="en-US"/>
          </a:p>
        </p:txBody>
      </p:sp>
    </p:spTree>
    <p:extLst>
      <p:ext uri="{BB962C8B-B14F-4D97-AF65-F5344CB8AC3E}">
        <p14:creationId xmlns:p14="http://schemas.microsoft.com/office/powerpoint/2010/main" val="1040900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actaspire.tms.pearson.com/Modules/Launch?moduleId=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07772" y="1122363"/>
            <a:ext cx="9144000" cy="2387600"/>
          </a:xfrm>
        </p:spPr>
        <p:txBody>
          <a:bodyPr/>
          <a:lstStyle/>
          <a:p>
            <a:r>
              <a:rPr lang="en-US" dirty="0">
                <a:solidFill>
                  <a:schemeClr val="bg1"/>
                </a:solidFill>
                <a:latin typeface="Cooper Black" panose="0208090404030B020404" pitchFamily="18" charset="0"/>
              </a:rPr>
              <a:t>A Guide to the ACT ASPIRE</a:t>
            </a:r>
          </a:p>
        </p:txBody>
      </p:sp>
      <p:sp>
        <p:nvSpPr>
          <p:cNvPr id="3" name="Subtitle 2"/>
          <p:cNvSpPr>
            <a:spLocks noGrp="1"/>
          </p:cNvSpPr>
          <p:nvPr>
            <p:ph type="subTitle" idx="1"/>
          </p:nvPr>
        </p:nvSpPr>
        <p:spPr>
          <a:xfrm>
            <a:off x="1106557" y="3721308"/>
            <a:ext cx="8435008" cy="1655762"/>
          </a:xfrm>
        </p:spPr>
        <p:txBody>
          <a:bodyPr/>
          <a:lstStyle/>
          <a:p>
            <a:r>
              <a:rPr lang="en-US" dirty="0">
                <a:solidFill>
                  <a:schemeClr val="bg1"/>
                </a:solidFill>
                <a:latin typeface="Cooper Black" panose="0208090404030B020404" pitchFamily="18" charset="0"/>
              </a:rPr>
              <a:t>Basically don’t do anything except answer the questions and breathe.</a:t>
            </a:r>
          </a:p>
        </p:txBody>
      </p:sp>
    </p:spTree>
    <p:extLst>
      <p:ext uri="{BB962C8B-B14F-4D97-AF65-F5344CB8AC3E}">
        <p14:creationId xmlns:p14="http://schemas.microsoft.com/office/powerpoint/2010/main" val="2667269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Cooper Black" panose="0208090404030B020404" pitchFamily="18" charset="0"/>
              </a:rPr>
              <a:t>Testing Steps (Verbal Instructions)</a:t>
            </a:r>
          </a:p>
        </p:txBody>
      </p:sp>
      <p:sp>
        <p:nvSpPr>
          <p:cNvPr id="3" name="Content Placeholder 2"/>
          <p:cNvSpPr>
            <a:spLocks noGrp="1"/>
          </p:cNvSpPr>
          <p:nvPr>
            <p:ph idx="1"/>
          </p:nvPr>
        </p:nvSpPr>
        <p:spPr/>
        <p:txBody>
          <a:bodyPr>
            <a:normAutofit lnSpcReduction="10000"/>
          </a:bodyPr>
          <a:lstStyle/>
          <a:p>
            <a:r>
              <a:rPr lang="en-US" dirty="0">
                <a:solidFill>
                  <a:schemeClr val="bg1"/>
                </a:solidFill>
                <a:latin typeface="Cooper Black" panose="0208090404030B020404" pitchFamily="18" charset="0"/>
              </a:rPr>
              <a:t>“Please look at the authorization tickets that I (we) just passed out. The top of your ticket should say [name of subject test]. Your name and grade should be listed below the test name. Raise your hand if your name and [name of subject test] are not listed on the ticket…”</a:t>
            </a:r>
          </a:p>
          <a:p>
            <a:r>
              <a:rPr lang="en-US" dirty="0">
                <a:solidFill>
                  <a:schemeClr val="bg1"/>
                </a:solidFill>
                <a:latin typeface="Cooper Black" panose="0208090404030B020404" pitchFamily="18" charset="0"/>
              </a:rPr>
              <a:t>“Find the username and password printed on your authorization ticket and type them into the boxes on your screen. After you type this information into the boxes, click the Sign In button. Do not click on anything on this screen until I tell you to. Raise your hand if you need help logging in or if your name and [name of subject test] are not listed on your screen…”</a:t>
            </a:r>
          </a:p>
          <a:p>
            <a:endParaRPr lang="en-US" dirty="0">
              <a:solidFill>
                <a:schemeClr val="bg1"/>
              </a:solidFill>
              <a:latin typeface="Cooper Black" panose="0208090404030B020404" pitchFamily="18" charset="0"/>
            </a:endParaRPr>
          </a:p>
        </p:txBody>
      </p:sp>
    </p:spTree>
    <p:extLst>
      <p:ext uri="{BB962C8B-B14F-4D97-AF65-F5344CB8AC3E}">
        <p14:creationId xmlns:p14="http://schemas.microsoft.com/office/powerpoint/2010/main" val="1111989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Cooper Black" panose="0208090404030B020404" pitchFamily="18" charset="0"/>
              </a:rPr>
              <a:t>Testing Steps (Verbal Instructions)</a:t>
            </a:r>
          </a:p>
        </p:txBody>
      </p:sp>
      <p:sp>
        <p:nvSpPr>
          <p:cNvPr id="3" name="Content Placeholder 2"/>
          <p:cNvSpPr>
            <a:spLocks noGrp="1"/>
          </p:cNvSpPr>
          <p:nvPr>
            <p:ph idx="1"/>
          </p:nvPr>
        </p:nvSpPr>
        <p:spPr/>
        <p:txBody>
          <a:bodyPr>
            <a:normAutofit lnSpcReduction="10000"/>
          </a:bodyPr>
          <a:lstStyle/>
          <a:p>
            <a:r>
              <a:rPr lang="en-US" dirty="0">
                <a:solidFill>
                  <a:schemeClr val="bg1"/>
                </a:solidFill>
                <a:latin typeface="Cooper Black" panose="0208090404030B020404" pitchFamily="18" charset="0"/>
              </a:rPr>
              <a:t>“We are almost ready to begin testing. The use of notes or other dictionaries, any electronic device, or an alarm on a wristwatch or cell phone is not permitted. Scratch work should be done on the scratch paper I handed out. If you need additional scratch paper during testing, raise your hand and I will come to you. If you are asked to type an answer on the screen, you must type in English. Raise your hand if you have any questions about the instructions…”</a:t>
            </a:r>
          </a:p>
          <a:p>
            <a:r>
              <a:rPr lang="en-US" dirty="0">
                <a:solidFill>
                  <a:schemeClr val="bg1"/>
                </a:solidFill>
                <a:latin typeface="Cooper Black" panose="0208090404030B020404" pitchFamily="18" charset="0"/>
              </a:rPr>
              <a:t>“Please read the test directions on your screen silently as I read them aloud…”</a:t>
            </a:r>
          </a:p>
        </p:txBody>
      </p:sp>
    </p:spTree>
    <p:extLst>
      <p:ext uri="{BB962C8B-B14F-4D97-AF65-F5344CB8AC3E}">
        <p14:creationId xmlns:p14="http://schemas.microsoft.com/office/powerpoint/2010/main" val="248286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146774" cy="1325563"/>
          </a:xfrm>
        </p:spPr>
        <p:txBody>
          <a:bodyPr/>
          <a:lstStyle/>
          <a:p>
            <a:r>
              <a:rPr lang="en-US" dirty="0">
                <a:solidFill>
                  <a:schemeClr val="bg1"/>
                </a:solidFill>
                <a:latin typeface="Cooper Black" panose="0208090404030B020404" pitchFamily="18" charset="0"/>
              </a:rPr>
              <a:t>Testing Steps (Verbal Instructions) English</a:t>
            </a:r>
          </a:p>
        </p:txBody>
      </p:sp>
      <p:sp>
        <p:nvSpPr>
          <p:cNvPr id="3" name="Content Placeholder 2"/>
          <p:cNvSpPr>
            <a:spLocks noGrp="1"/>
          </p:cNvSpPr>
          <p:nvPr>
            <p:ph idx="1"/>
          </p:nvPr>
        </p:nvSpPr>
        <p:spPr>
          <a:xfrm>
            <a:off x="261257" y="1325563"/>
            <a:ext cx="11683999" cy="5532437"/>
          </a:xfrm>
        </p:spPr>
        <p:txBody>
          <a:bodyPr>
            <a:normAutofit fontScale="77500" lnSpcReduction="20000"/>
          </a:bodyPr>
          <a:lstStyle/>
          <a:p>
            <a:r>
              <a:rPr lang="en-US" dirty="0">
                <a:solidFill>
                  <a:schemeClr val="bg1"/>
                </a:solidFill>
                <a:latin typeface="Cooper Black" panose="0208090404030B020404" pitchFamily="18" charset="0"/>
              </a:rPr>
              <a:t>“This test asks questions about writing in English. Some questions are based on short passages.</a:t>
            </a:r>
          </a:p>
          <a:p>
            <a:r>
              <a:rPr lang="en-US" dirty="0">
                <a:solidFill>
                  <a:schemeClr val="bg1"/>
                </a:solidFill>
                <a:latin typeface="Cooper Black" panose="0208090404030B020404" pitchFamily="18" charset="0"/>
              </a:rPr>
              <a:t>Read each passage before you answer the questions.</a:t>
            </a:r>
          </a:p>
          <a:p>
            <a:r>
              <a:rPr lang="en-US" dirty="0">
                <a:solidFill>
                  <a:schemeClr val="bg1"/>
                </a:solidFill>
                <a:latin typeface="Cooper Black" panose="0208090404030B020404" pitchFamily="18" charset="0"/>
              </a:rPr>
              <a:t>Some questions ask you to select your answer from several possible choices. Click the circle next to the answer you think is best.</a:t>
            </a:r>
          </a:p>
          <a:p>
            <a:r>
              <a:rPr lang="en-US" dirty="0">
                <a:solidFill>
                  <a:schemeClr val="bg1"/>
                </a:solidFill>
                <a:latin typeface="Cooper Black" panose="0208090404030B020404" pitchFamily="18" charset="0"/>
              </a:rPr>
              <a:t>If you decide to change your answer, click the circle next to your new answer.</a:t>
            </a:r>
          </a:p>
          <a:p>
            <a:r>
              <a:rPr lang="en-US" dirty="0">
                <a:solidFill>
                  <a:schemeClr val="bg1"/>
                </a:solidFill>
                <a:latin typeface="Cooper Black" panose="0208090404030B020404" pitchFamily="18" charset="0"/>
              </a:rPr>
              <a:t>Some questions refer to specific text. In many cases, you will be given alternatives for this test. Choose between the best alternative. If you think the original text is best, choose “NO CHANGE.”</a:t>
            </a:r>
          </a:p>
          <a:p>
            <a:r>
              <a:rPr lang="en-US" dirty="0">
                <a:solidFill>
                  <a:schemeClr val="bg1"/>
                </a:solidFill>
                <a:latin typeface="Cooper Black" panose="0208090404030B020404" pitchFamily="18" charset="0"/>
              </a:rPr>
              <a:t>Some questions may ask you to work with objects on the screen. Follow the directions on the screen to answer those questions.</a:t>
            </a:r>
          </a:p>
          <a:p>
            <a:r>
              <a:rPr lang="en-US" dirty="0">
                <a:solidFill>
                  <a:schemeClr val="bg1"/>
                </a:solidFill>
                <a:latin typeface="Cooper Black" panose="0208090404030B020404" pitchFamily="18" charset="0"/>
              </a:rPr>
              <a:t>Some questions on this test may not count toward your score. If you get stuck on a question, you may want to skip it and some back to it later if you have time left.</a:t>
            </a:r>
          </a:p>
          <a:p>
            <a:r>
              <a:rPr lang="en-US" dirty="0">
                <a:solidFill>
                  <a:schemeClr val="bg1"/>
                </a:solidFill>
                <a:latin typeface="Cooper Black" panose="0208090404030B020404" pitchFamily="18" charset="0"/>
              </a:rPr>
              <a:t>It is best to answer every question even if you are not sure that your answer is correct.</a:t>
            </a:r>
          </a:p>
          <a:p>
            <a:r>
              <a:rPr lang="en-US" dirty="0">
                <a:solidFill>
                  <a:schemeClr val="bg1"/>
                </a:solidFill>
                <a:latin typeface="Cooper Black" panose="0208090404030B020404" pitchFamily="18" charset="0"/>
              </a:rPr>
              <a:t>Now, you may click on the Start Test Now button and then Start Section on the next screen and begin working…”</a:t>
            </a:r>
          </a:p>
        </p:txBody>
      </p:sp>
    </p:spTree>
    <p:extLst>
      <p:ext uri="{BB962C8B-B14F-4D97-AF65-F5344CB8AC3E}">
        <p14:creationId xmlns:p14="http://schemas.microsoft.com/office/powerpoint/2010/main" val="80734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Cooper Black" panose="0208090404030B020404" pitchFamily="18" charset="0"/>
              </a:rPr>
              <a:t>Training Video</a:t>
            </a:r>
          </a:p>
        </p:txBody>
      </p:sp>
      <p:sp>
        <p:nvSpPr>
          <p:cNvPr id="3" name="Content Placeholder 2"/>
          <p:cNvSpPr>
            <a:spLocks noGrp="1"/>
          </p:cNvSpPr>
          <p:nvPr>
            <p:ph idx="1"/>
          </p:nvPr>
        </p:nvSpPr>
        <p:spPr>
          <a:xfrm>
            <a:off x="838200" y="2643809"/>
            <a:ext cx="10515600" cy="3533154"/>
          </a:xfrm>
        </p:spPr>
        <p:txBody>
          <a:bodyPr>
            <a:normAutofit/>
          </a:bodyPr>
          <a:lstStyle/>
          <a:p>
            <a:r>
              <a:rPr lang="en-US" sz="4000" dirty="0">
                <a:solidFill>
                  <a:schemeClr val="bg1"/>
                </a:solidFill>
                <a:latin typeface="Cooper Black" panose="0208090404030B020404" pitchFamily="18" charset="0"/>
                <a:hlinkClick r:id="rId2"/>
              </a:rPr>
              <a:t>https://actaspire.tms.pearson.com/Modules/Launch?moduleId=11</a:t>
            </a:r>
            <a:r>
              <a:rPr lang="en-US" sz="4000" dirty="0">
                <a:solidFill>
                  <a:schemeClr val="bg1"/>
                </a:solidFill>
                <a:latin typeface="Cooper Black" panose="0208090404030B020404" pitchFamily="18" charset="0"/>
              </a:rPr>
              <a:t> </a:t>
            </a:r>
          </a:p>
        </p:txBody>
      </p:sp>
    </p:spTree>
    <p:extLst>
      <p:ext uri="{BB962C8B-B14F-4D97-AF65-F5344CB8AC3E}">
        <p14:creationId xmlns:p14="http://schemas.microsoft.com/office/powerpoint/2010/main" val="394015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612"/>
            <a:ext cx="10515600" cy="1325563"/>
          </a:xfrm>
        </p:spPr>
        <p:txBody>
          <a:bodyPr>
            <a:normAutofit/>
          </a:bodyPr>
          <a:lstStyle/>
          <a:p>
            <a:r>
              <a:rPr lang="en-US" sz="4800" dirty="0">
                <a:solidFill>
                  <a:schemeClr val="bg1"/>
                </a:solidFill>
                <a:latin typeface="Cooper Black" panose="0208090404030B020404" pitchFamily="18" charset="0"/>
              </a:rPr>
              <a:t>First Things First</a:t>
            </a:r>
          </a:p>
        </p:txBody>
      </p:sp>
      <p:sp>
        <p:nvSpPr>
          <p:cNvPr id="3" name="Content Placeholder 2"/>
          <p:cNvSpPr>
            <a:spLocks noGrp="1"/>
          </p:cNvSpPr>
          <p:nvPr>
            <p:ph idx="1"/>
          </p:nvPr>
        </p:nvSpPr>
        <p:spPr>
          <a:xfrm>
            <a:off x="838200" y="1331843"/>
            <a:ext cx="9240078" cy="4845120"/>
          </a:xfrm>
        </p:spPr>
        <p:txBody>
          <a:bodyPr>
            <a:normAutofit/>
          </a:bodyPr>
          <a:lstStyle/>
          <a:p>
            <a:r>
              <a:rPr lang="en-US" sz="3600" dirty="0">
                <a:solidFill>
                  <a:schemeClr val="bg1"/>
                </a:solidFill>
                <a:latin typeface="Cooper Black" panose="0208090404030B020404" pitchFamily="18" charset="0"/>
              </a:rPr>
              <a:t>Unlike in past years, you will be taking your test on paper.</a:t>
            </a:r>
          </a:p>
          <a:p>
            <a:r>
              <a:rPr lang="en-US" sz="3600" dirty="0">
                <a:solidFill>
                  <a:schemeClr val="bg1"/>
                </a:solidFill>
                <a:latin typeface="Cooper Black" panose="0208090404030B020404" pitchFamily="18" charset="0"/>
              </a:rPr>
              <a:t>I would still bring your laptop and charger to school, but you won’t need any of it when you come in here each morning.</a:t>
            </a:r>
          </a:p>
          <a:p>
            <a:r>
              <a:rPr lang="en-US" sz="3600" dirty="0">
                <a:solidFill>
                  <a:schemeClr val="bg1"/>
                </a:solidFill>
                <a:latin typeface="Cooper Black" panose="0208090404030B020404" pitchFamily="18" charset="0"/>
              </a:rPr>
              <a:t>I will collect your cell phones and lock them in the office downstairs.</a:t>
            </a:r>
          </a:p>
        </p:txBody>
      </p:sp>
    </p:spTree>
    <p:extLst>
      <p:ext uri="{BB962C8B-B14F-4D97-AF65-F5344CB8AC3E}">
        <p14:creationId xmlns:p14="http://schemas.microsoft.com/office/powerpoint/2010/main" val="1985768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5085" y="566057"/>
            <a:ext cx="9025993" cy="5602514"/>
          </a:xfrm>
        </p:spPr>
        <p:txBody>
          <a:bodyPr>
            <a:normAutofit fontScale="92500" lnSpcReduction="10000"/>
          </a:bodyPr>
          <a:lstStyle/>
          <a:p>
            <a:pPr algn="l">
              <a:spcBef>
                <a:spcPts val="0"/>
              </a:spcBef>
            </a:pPr>
            <a:r>
              <a:rPr lang="en-US" sz="5400" b="1" dirty="0">
                <a:solidFill>
                  <a:schemeClr val="bg1"/>
                </a:solidFill>
                <a:latin typeface="Cooper Black" panose="0208090404030B020404" pitchFamily="18" charset="0"/>
              </a:rPr>
              <a:t>TESTING SCHEDULE NEXT WEEK:</a:t>
            </a:r>
          </a:p>
          <a:p>
            <a:pPr marL="342900" indent="-342900" algn="l">
              <a:spcBef>
                <a:spcPts val="0"/>
              </a:spcBef>
              <a:buFont typeface="Arial" panose="020B0604020202020204" pitchFamily="34" charset="0"/>
              <a:buChar char="•"/>
            </a:pPr>
            <a:r>
              <a:rPr lang="en-US" b="1" dirty="0">
                <a:solidFill>
                  <a:schemeClr val="bg1"/>
                </a:solidFill>
                <a:latin typeface="Cooper Black" panose="0208090404030B020404" pitchFamily="18" charset="0"/>
              </a:rPr>
              <a:t>Monday, April 10</a:t>
            </a:r>
            <a:r>
              <a:rPr lang="en-US" dirty="0">
                <a:solidFill>
                  <a:schemeClr val="bg1"/>
                </a:solidFill>
                <a:latin typeface="Cooper Black" panose="0208090404030B020404" pitchFamily="18" charset="0"/>
              </a:rPr>
              <a:t>: English (approx. 45 minutes) and Writing (approx. 30 minutes)</a:t>
            </a:r>
          </a:p>
          <a:p>
            <a:pPr marL="342900" indent="-342900" algn="l">
              <a:spcBef>
                <a:spcPts val="0"/>
              </a:spcBef>
              <a:buFont typeface="Arial" panose="020B0604020202020204" pitchFamily="34" charset="0"/>
              <a:buChar char="•"/>
            </a:pPr>
            <a:r>
              <a:rPr lang="en-US" dirty="0">
                <a:solidFill>
                  <a:schemeClr val="bg1"/>
                </a:solidFill>
                <a:latin typeface="Cooper Black" panose="0208090404030B020404" pitchFamily="18" charset="0"/>
              </a:rPr>
              <a:t>1st, 2nd, 3rd, 4th, 5th, 6th, 7th (missing most/all of 1st &amp; 2nd)</a:t>
            </a:r>
            <a:br>
              <a:rPr lang="en-US" dirty="0">
                <a:solidFill>
                  <a:schemeClr val="bg1"/>
                </a:solidFill>
                <a:latin typeface="Cooper Black" panose="0208090404030B020404" pitchFamily="18" charset="0"/>
              </a:rPr>
            </a:br>
            <a:endParaRPr lang="en-US" dirty="0">
              <a:solidFill>
                <a:schemeClr val="bg1"/>
              </a:solidFill>
              <a:latin typeface="Cooper Black" panose="0208090404030B020404" pitchFamily="18" charset="0"/>
            </a:endParaRPr>
          </a:p>
          <a:p>
            <a:pPr marL="342900" indent="-342900" algn="l">
              <a:spcBef>
                <a:spcPts val="0"/>
              </a:spcBef>
              <a:buFont typeface="Arial" panose="020B0604020202020204" pitchFamily="34" charset="0"/>
              <a:buChar char="•"/>
            </a:pPr>
            <a:r>
              <a:rPr lang="en-US" b="1" dirty="0">
                <a:solidFill>
                  <a:schemeClr val="bg1"/>
                </a:solidFill>
                <a:latin typeface="Cooper Black" panose="0208090404030B020404" pitchFamily="18" charset="0"/>
              </a:rPr>
              <a:t>Tuesday, April 11</a:t>
            </a:r>
            <a:r>
              <a:rPr lang="en-US" dirty="0">
                <a:solidFill>
                  <a:schemeClr val="bg1"/>
                </a:solidFill>
                <a:latin typeface="Cooper Black" panose="0208090404030B020404" pitchFamily="18" charset="0"/>
              </a:rPr>
              <a:t>: Math (approx. 75 minutes)</a:t>
            </a:r>
          </a:p>
          <a:p>
            <a:pPr marL="342900" indent="-342900" algn="l">
              <a:spcBef>
                <a:spcPts val="0"/>
              </a:spcBef>
              <a:buFont typeface="Arial" panose="020B0604020202020204" pitchFamily="34" charset="0"/>
              <a:buChar char="•"/>
            </a:pPr>
            <a:r>
              <a:rPr lang="en-US" dirty="0">
                <a:solidFill>
                  <a:schemeClr val="bg1"/>
                </a:solidFill>
                <a:latin typeface="Cooper Black" panose="0208090404030B020404" pitchFamily="18" charset="0"/>
              </a:rPr>
              <a:t>6th, 7th, 1st, 2nd, 3rd, 4th, 5th (Lunch with 2nd period class - 4th hour; missing most/all of 6th &amp; 7th)</a:t>
            </a:r>
            <a:br>
              <a:rPr lang="en-US" dirty="0">
                <a:solidFill>
                  <a:schemeClr val="bg1"/>
                </a:solidFill>
                <a:latin typeface="Cooper Black" panose="0208090404030B020404" pitchFamily="18" charset="0"/>
              </a:rPr>
            </a:br>
            <a:endParaRPr lang="en-US" dirty="0">
              <a:solidFill>
                <a:schemeClr val="bg1"/>
              </a:solidFill>
              <a:latin typeface="Cooper Black" panose="0208090404030B020404" pitchFamily="18" charset="0"/>
            </a:endParaRPr>
          </a:p>
          <a:p>
            <a:pPr marL="342900" indent="-342900" algn="l">
              <a:spcBef>
                <a:spcPts val="0"/>
              </a:spcBef>
              <a:buFont typeface="Arial" panose="020B0604020202020204" pitchFamily="34" charset="0"/>
              <a:buChar char="•"/>
            </a:pPr>
            <a:r>
              <a:rPr lang="en-US" b="1" dirty="0">
                <a:solidFill>
                  <a:schemeClr val="bg1"/>
                </a:solidFill>
                <a:latin typeface="Cooper Black" panose="0208090404030B020404" pitchFamily="18" charset="0"/>
              </a:rPr>
              <a:t>Wednesday, April 12</a:t>
            </a:r>
            <a:r>
              <a:rPr lang="en-US" dirty="0">
                <a:solidFill>
                  <a:schemeClr val="bg1"/>
                </a:solidFill>
                <a:latin typeface="Cooper Black" panose="0208090404030B020404" pitchFamily="18" charset="0"/>
              </a:rPr>
              <a:t>: Reading (approx. 65 minutes)</a:t>
            </a:r>
          </a:p>
          <a:p>
            <a:pPr marL="342900" indent="-342900" algn="l">
              <a:spcBef>
                <a:spcPts val="0"/>
              </a:spcBef>
              <a:buFont typeface="Arial" panose="020B0604020202020204" pitchFamily="34" charset="0"/>
              <a:buChar char="•"/>
            </a:pPr>
            <a:r>
              <a:rPr lang="en-US" dirty="0">
                <a:solidFill>
                  <a:schemeClr val="bg1"/>
                </a:solidFill>
                <a:latin typeface="Cooper Black" panose="0208090404030B020404" pitchFamily="18" charset="0"/>
              </a:rPr>
              <a:t>4th, 5th, 6th, 7th, 1st, 2nd, 3rd, (Lunch with 7th period class - 4th hour; missing most/all of 4th &amp; 5th)</a:t>
            </a:r>
            <a:br>
              <a:rPr lang="en-US" dirty="0">
                <a:solidFill>
                  <a:schemeClr val="bg1"/>
                </a:solidFill>
                <a:latin typeface="Cooper Black" panose="0208090404030B020404" pitchFamily="18" charset="0"/>
              </a:rPr>
            </a:br>
            <a:endParaRPr lang="en-US" dirty="0">
              <a:solidFill>
                <a:schemeClr val="bg1"/>
              </a:solidFill>
              <a:latin typeface="Cooper Black" panose="0208090404030B020404" pitchFamily="18" charset="0"/>
            </a:endParaRPr>
          </a:p>
          <a:p>
            <a:pPr marL="342900" indent="-342900" algn="l">
              <a:spcBef>
                <a:spcPts val="0"/>
              </a:spcBef>
              <a:buFont typeface="Arial" panose="020B0604020202020204" pitchFamily="34" charset="0"/>
              <a:buChar char="•"/>
            </a:pPr>
            <a:r>
              <a:rPr lang="en-US" b="1" dirty="0">
                <a:solidFill>
                  <a:schemeClr val="bg1"/>
                </a:solidFill>
                <a:latin typeface="Cooper Black" panose="0208090404030B020404" pitchFamily="18" charset="0"/>
              </a:rPr>
              <a:t>Thursday, April 13</a:t>
            </a:r>
            <a:r>
              <a:rPr lang="en-US" dirty="0">
                <a:solidFill>
                  <a:schemeClr val="bg1"/>
                </a:solidFill>
                <a:latin typeface="Cooper Black" panose="0208090404030B020404" pitchFamily="18" charset="0"/>
              </a:rPr>
              <a:t>: Science (approx. 60 minutes)</a:t>
            </a:r>
          </a:p>
          <a:p>
            <a:pPr marL="342900" indent="-342900" algn="l">
              <a:spcBef>
                <a:spcPts val="0"/>
              </a:spcBef>
              <a:buFont typeface="Arial" panose="020B0604020202020204" pitchFamily="34" charset="0"/>
              <a:buChar char="•"/>
            </a:pPr>
            <a:r>
              <a:rPr lang="en-US" dirty="0">
                <a:solidFill>
                  <a:schemeClr val="bg1"/>
                </a:solidFill>
                <a:latin typeface="Cooper Black" panose="0208090404030B020404" pitchFamily="18" charset="0"/>
              </a:rPr>
              <a:t>3rd, 4th, 5th, 6th, 7th, 1st, 2nd, (Lunch with 6th period class - 4th hour; missing most/all of 3rd &amp; 5th)</a:t>
            </a:r>
          </a:p>
        </p:txBody>
      </p:sp>
    </p:spTree>
    <p:extLst>
      <p:ext uri="{BB962C8B-B14F-4D97-AF65-F5344CB8AC3E}">
        <p14:creationId xmlns:p14="http://schemas.microsoft.com/office/powerpoint/2010/main" val="3595169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55782"/>
            <a:ext cx="2421834" cy="1325563"/>
          </a:xfrm>
        </p:spPr>
        <p:txBody>
          <a:bodyPr/>
          <a:lstStyle/>
          <a:p>
            <a:r>
              <a:rPr lang="en-US" dirty="0">
                <a:solidFill>
                  <a:schemeClr val="bg1"/>
                </a:solidFill>
                <a:latin typeface="Cooper Black" panose="0208090404030B020404" pitchFamily="18" charset="0"/>
              </a:rPr>
              <a:t>RULES</a:t>
            </a:r>
          </a:p>
        </p:txBody>
      </p:sp>
      <p:sp>
        <p:nvSpPr>
          <p:cNvPr id="3" name="Content Placeholder 2"/>
          <p:cNvSpPr>
            <a:spLocks noGrp="1"/>
          </p:cNvSpPr>
          <p:nvPr>
            <p:ph idx="1"/>
          </p:nvPr>
        </p:nvSpPr>
        <p:spPr>
          <a:xfrm>
            <a:off x="203200" y="986971"/>
            <a:ext cx="11644154" cy="5675086"/>
          </a:xfrm>
        </p:spPr>
        <p:txBody>
          <a:bodyPr>
            <a:normAutofit fontScale="92500"/>
          </a:bodyPr>
          <a:lstStyle/>
          <a:p>
            <a:r>
              <a:rPr lang="en-US" dirty="0">
                <a:solidFill>
                  <a:schemeClr val="bg1"/>
                </a:solidFill>
                <a:latin typeface="Cooper Black" panose="0208090404030B020404" pitchFamily="18" charset="0"/>
              </a:rPr>
              <a:t>DO NOT BRING ANY DIGITAL/ELECTRONIC DEVICES WITH YOU TO CLASS. I will collect cell phones.</a:t>
            </a:r>
          </a:p>
          <a:p>
            <a:r>
              <a:rPr lang="en-US" dirty="0">
                <a:solidFill>
                  <a:schemeClr val="bg1"/>
                </a:solidFill>
                <a:latin typeface="Cooper Black" panose="0208090404030B020404" pitchFamily="18" charset="0"/>
              </a:rPr>
              <a:t>Once the test starts, YOU CANNOT TALK.</a:t>
            </a:r>
          </a:p>
          <a:p>
            <a:r>
              <a:rPr lang="en-US" dirty="0">
                <a:solidFill>
                  <a:schemeClr val="bg1"/>
                </a:solidFill>
                <a:latin typeface="Cooper Black" panose="0208090404030B020404" pitchFamily="18" charset="0"/>
              </a:rPr>
              <a:t>When you get finished, you can doodle on your scrap paper, or put your head down.</a:t>
            </a:r>
          </a:p>
          <a:p>
            <a:r>
              <a:rPr lang="en-US" dirty="0">
                <a:solidFill>
                  <a:schemeClr val="bg1"/>
                </a:solidFill>
                <a:latin typeface="Cooper Black" panose="0208090404030B020404" pitchFamily="18" charset="0"/>
              </a:rPr>
              <a:t>If you have a question about one of the answers, all your teacher can say is: “Just do your best.” So, it’s probably best to not ask questions, because we have to document every time you ask anything as an “irregularity” in an irregularity report.</a:t>
            </a:r>
          </a:p>
          <a:p>
            <a:r>
              <a:rPr lang="en-US" dirty="0">
                <a:solidFill>
                  <a:schemeClr val="bg1"/>
                </a:solidFill>
                <a:latin typeface="Cooper Black" panose="0208090404030B020404" pitchFamily="18" charset="0"/>
              </a:rPr>
              <a:t>If you try to help another student, ask another student for help, or disturb your class in any way, your teacher will have to force close your test, collect all your work, and send you down to “testing jail” for your parents to come and get you. TALKING DURING TESTING IS A BIG, BIG DEAL, SO DON’T DO IT.</a:t>
            </a:r>
          </a:p>
          <a:p>
            <a:endParaRPr lang="en-US" dirty="0">
              <a:solidFill>
                <a:schemeClr val="bg1"/>
              </a:solidFill>
              <a:latin typeface="Cooper Black" panose="0208090404030B020404" pitchFamily="18" charset="0"/>
            </a:endParaRPr>
          </a:p>
        </p:txBody>
      </p:sp>
    </p:spTree>
    <p:extLst>
      <p:ext uri="{BB962C8B-B14F-4D97-AF65-F5344CB8AC3E}">
        <p14:creationId xmlns:p14="http://schemas.microsoft.com/office/powerpoint/2010/main" val="201964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8882271" cy="1325563"/>
          </a:xfrm>
        </p:spPr>
        <p:txBody>
          <a:bodyPr/>
          <a:lstStyle/>
          <a:p>
            <a:r>
              <a:rPr lang="en-US" dirty="0">
                <a:solidFill>
                  <a:schemeClr val="bg1"/>
                </a:solidFill>
                <a:latin typeface="Cooper Black" panose="0208090404030B020404" pitchFamily="18" charset="0"/>
              </a:rPr>
              <a:t>Prohibited Behavior (according ASPIRE manual)</a:t>
            </a:r>
          </a:p>
        </p:txBody>
      </p:sp>
      <p:sp>
        <p:nvSpPr>
          <p:cNvPr id="3" name="Content Placeholder 2"/>
          <p:cNvSpPr>
            <a:spLocks noGrp="1"/>
          </p:cNvSpPr>
          <p:nvPr>
            <p:ph idx="1"/>
          </p:nvPr>
        </p:nvSpPr>
        <p:spPr>
          <a:xfrm>
            <a:off x="437321" y="1825624"/>
            <a:ext cx="11032435" cy="5032376"/>
          </a:xfrm>
        </p:spPr>
        <p:txBody>
          <a:bodyPr>
            <a:normAutofit fontScale="92500" lnSpcReduction="10000"/>
          </a:bodyPr>
          <a:lstStyle/>
          <a:p>
            <a:r>
              <a:rPr lang="en-US" sz="3000" dirty="0">
                <a:solidFill>
                  <a:schemeClr val="bg1"/>
                </a:solidFill>
                <a:latin typeface="Cooper Black" panose="0208090404030B020404" pitchFamily="18" charset="0"/>
              </a:rPr>
              <a:t>Looking at someone else’s test or scratch paper</a:t>
            </a:r>
          </a:p>
          <a:p>
            <a:r>
              <a:rPr lang="en-US" sz="3000" dirty="0">
                <a:solidFill>
                  <a:schemeClr val="bg1"/>
                </a:solidFill>
                <a:latin typeface="Cooper Black" panose="0208090404030B020404" pitchFamily="18" charset="0"/>
              </a:rPr>
              <a:t>Giving or receiving assistance</a:t>
            </a:r>
          </a:p>
          <a:p>
            <a:r>
              <a:rPr lang="en-US" sz="3000" dirty="0">
                <a:solidFill>
                  <a:schemeClr val="bg1"/>
                </a:solidFill>
                <a:latin typeface="Cooper Black" panose="0208090404030B020404" pitchFamily="18" charset="0"/>
              </a:rPr>
              <a:t>Disturbing other students</a:t>
            </a:r>
          </a:p>
          <a:p>
            <a:r>
              <a:rPr lang="en-US" sz="3000" dirty="0">
                <a:solidFill>
                  <a:schemeClr val="bg1"/>
                </a:solidFill>
                <a:latin typeface="Cooper Black" panose="0208090404030B020404" pitchFamily="18" charset="0"/>
              </a:rPr>
              <a:t>Using notes or unauthorized testing aids</a:t>
            </a:r>
          </a:p>
          <a:p>
            <a:r>
              <a:rPr lang="en-US" sz="3000" dirty="0">
                <a:solidFill>
                  <a:schemeClr val="bg1"/>
                </a:solidFill>
                <a:latin typeface="Cooper Black" panose="0208090404030B020404" pitchFamily="18" charset="0"/>
              </a:rPr>
              <a:t>Using a calculator on any test other than the math test</a:t>
            </a:r>
          </a:p>
          <a:p>
            <a:r>
              <a:rPr lang="en-US" sz="3000" dirty="0">
                <a:solidFill>
                  <a:schemeClr val="bg1"/>
                </a:solidFill>
                <a:latin typeface="Cooper Black" panose="0208090404030B020404" pitchFamily="18" charset="0"/>
              </a:rPr>
              <a:t>Attempting to remove or send test questions from the room</a:t>
            </a:r>
          </a:p>
          <a:p>
            <a:r>
              <a:rPr lang="en-US" sz="3000" dirty="0">
                <a:solidFill>
                  <a:schemeClr val="bg1"/>
                </a:solidFill>
                <a:latin typeface="Cooper Black" panose="0208090404030B020404" pitchFamily="18" charset="0"/>
              </a:rPr>
              <a:t>Exhibiting confrontational, threatening, or unruly behavior</a:t>
            </a:r>
          </a:p>
          <a:p>
            <a:r>
              <a:rPr lang="en-US" sz="3000" dirty="0">
                <a:solidFill>
                  <a:schemeClr val="bg1"/>
                </a:solidFill>
                <a:latin typeface="Cooper Black" panose="0208090404030B020404" pitchFamily="18" charset="0"/>
              </a:rPr>
              <a:t>Creating a disturbance or allowing an alarm or phone to sound in the test room.</a:t>
            </a:r>
          </a:p>
          <a:p>
            <a:endParaRPr lang="en-US" dirty="0">
              <a:solidFill>
                <a:schemeClr val="bg1"/>
              </a:solidFill>
              <a:latin typeface="Cooper Black" panose="0208090404030B020404" pitchFamily="18" charset="0"/>
            </a:endParaRPr>
          </a:p>
        </p:txBody>
      </p:sp>
    </p:spTree>
    <p:extLst>
      <p:ext uri="{BB962C8B-B14F-4D97-AF65-F5344CB8AC3E}">
        <p14:creationId xmlns:p14="http://schemas.microsoft.com/office/powerpoint/2010/main" val="3752707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760"/>
            <a:ext cx="10515600" cy="1325563"/>
          </a:xfrm>
        </p:spPr>
        <p:txBody>
          <a:bodyPr/>
          <a:lstStyle/>
          <a:p>
            <a:r>
              <a:rPr lang="en-US" dirty="0">
                <a:solidFill>
                  <a:schemeClr val="bg1"/>
                </a:solidFill>
                <a:latin typeface="Cooper Black" panose="0208090404030B020404" pitchFamily="18" charset="0"/>
              </a:rPr>
              <a:t>Quick Quiz:</a:t>
            </a:r>
          </a:p>
        </p:txBody>
      </p:sp>
      <p:sp>
        <p:nvSpPr>
          <p:cNvPr id="3" name="Content Placeholder 2"/>
          <p:cNvSpPr>
            <a:spLocks noGrp="1"/>
          </p:cNvSpPr>
          <p:nvPr>
            <p:ph idx="1"/>
          </p:nvPr>
        </p:nvSpPr>
        <p:spPr>
          <a:xfrm>
            <a:off x="246743" y="1066574"/>
            <a:ext cx="10116458" cy="5276168"/>
          </a:xfrm>
        </p:spPr>
        <p:txBody>
          <a:bodyPr>
            <a:noAutofit/>
          </a:bodyPr>
          <a:lstStyle/>
          <a:p>
            <a:pPr marL="0" indent="0">
              <a:buNone/>
            </a:pPr>
            <a:r>
              <a:rPr lang="en-US" sz="3600" dirty="0">
                <a:solidFill>
                  <a:schemeClr val="bg1"/>
                </a:solidFill>
                <a:latin typeface="Cooper Black" panose="0208090404030B020404" pitchFamily="18" charset="0"/>
              </a:rPr>
              <a:t>When you are taking/finished with your test, which of these actions is acceptable and won’t get your kicked out of the test session?</a:t>
            </a:r>
          </a:p>
          <a:p>
            <a:pPr marL="457200" lvl="1" indent="0">
              <a:buNone/>
            </a:pPr>
            <a:r>
              <a:rPr lang="en-US" sz="3600" dirty="0">
                <a:solidFill>
                  <a:schemeClr val="bg1"/>
                </a:solidFill>
                <a:latin typeface="Cooper Black" panose="0208090404030B020404" pitchFamily="18" charset="0"/>
              </a:rPr>
              <a:t>A. Whispering to the person near you</a:t>
            </a:r>
          </a:p>
          <a:p>
            <a:pPr marL="457200" lvl="1" indent="0">
              <a:buNone/>
            </a:pPr>
            <a:r>
              <a:rPr lang="en-US" sz="3600" dirty="0">
                <a:solidFill>
                  <a:schemeClr val="bg1"/>
                </a:solidFill>
                <a:latin typeface="Cooper Black" panose="0208090404030B020404" pitchFamily="18" charset="0"/>
              </a:rPr>
              <a:t>B. Texting your mom</a:t>
            </a:r>
          </a:p>
          <a:p>
            <a:pPr marL="457200" lvl="1" indent="0">
              <a:buNone/>
            </a:pPr>
            <a:r>
              <a:rPr lang="en-US" sz="3600" dirty="0">
                <a:solidFill>
                  <a:schemeClr val="bg1"/>
                </a:solidFill>
                <a:latin typeface="Cooper Black" panose="0208090404030B020404" pitchFamily="18" charset="0"/>
              </a:rPr>
              <a:t>C. Sitting quietly with your head down</a:t>
            </a:r>
          </a:p>
          <a:p>
            <a:pPr marL="457200" lvl="1" indent="0">
              <a:buNone/>
            </a:pPr>
            <a:r>
              <a:rPr lang="en-US" sz="3600" dirty="0">
                <a:solidFill>
                  <a:schemeClr val="bg1"/>
                </a:solidFill>
                <a:latin typeface="Cooper Black" panose="0208090404030B020404" pitchFamily="18" charset="0"/>
              </a:rPr>
              <a:t>D. Getting out your cheat sheet</a:t>
            </a:r>
          </a:p>
          <a:p>
            <a:pPr marL="457200" lvl="1" indent="0">
              <a:buNone/>
            </a:pPr>
            <a:r>
              <a:rPr lang="en-US" sz="3600" dirty="0">
                <a:solidFill>
                  <a:schemeClr val="bg1"/>
                </a:solidFill>
                <a:latin typeface="Cooper Black" panose="0208090404030B020404" pitchFamily="18" charset="0"/>
              </a:rPr>
              <a:t>E. Listening to music</a:t>
            </a:r>
          </a:p>
        </p:txBody>
      </p:sp>
    </p:spTree>
    <p:extLst>
      <p:ext uri="{BB962C8B-B14F-4D97-AF65-F5344CB8AC3E}">
        <p14:creationId xmlns:p14="http://schemas.microsoft.com/office/powerpoint/2010/main" val="3274583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Cooper Black" panose="0208090404030B020404" pitchFamily="18" charset="0"/>
              </a:rPr>
              <a:t>Bathroom Breaks</a:t>
            </a:r>
          </a:p>
        </p:txBody>
      </p:sp>
      <p:sp>
        <p:nvSpPr>
          <p:cNvPr id="3" name="Content Placeholder 2"/>
          <p:cNvSpPr>
            <a:spLocks noGrp="1"/>
          </p:cNvSpPr>
          <p:nvPr>
            <p:ph idx="1"/>
          </p:nvPr>
        </p:nvSpPr>
        <p:spPr>
          <a:xfrm>
            <a:off x="464457" y="1494971"/>
            <a:ext cx="11335657" cy="5181600"/>
          </a:xfrm>
        </p:spPr>
        <p:txBody>
          <a:bodyPr>
            <a:normAutofit lnSpcReduction="10000"/>
          </a:bodyPr>
          <a:lstStyle/>
          <a:p>
            <a:r>
              <a:rPr lang="en-US" dirty="0">
                <a:solidFill>
                  <a:schemeClr val="bg1"/>
                </a:solidFill>
                <a:latin typeface="Cooper Black" panose="0208090404030B020404" pitchFamily="18" charset="0"/>
              </a:rPr>
              <a:t>You are allowed to go to the bathroom during the timed portion of the tests, but it’s super inconvenient, so I would suggest just not drinking any liquids in the morning until after the test.</a:t>
            </a:r>
          </a:p>
          <a:p>
            <a:r>
              <a:rPr lang="en-US" dirty="0">
                <a:solidFill>
                  <a:schemeClr val="bg1"/>
                </a:solidFill>
                <a:latin typeface="Cooper Black" panose="0208090404030B020404" pitchFamily="18" charset="0"/>
              </a:rPr>
              <a:t>Only one student is allowed to leave the testing room at a time.</a:t>
            </a:r>
          </a:p>
          <a:p>
            <a:r>
              <a:rPr lang="en-US" dirty="0">
                <a:solidFill>
                  <a:schemeClr val="bg1"/>
                </a:solidFill>
                <a:latin typeface="Cooper Black" panose="0208090404030B020404" pitchFamily="18" charset="0"/>
              </a:rPr>
              <a:t>If you have to go, first you have to let your teacher know, then I have to go through procedures to “pause” your test.</a:t>
            </a:r>
          </a:p>
          <a:p>
            <a:r>
              <a:rPr lang="en-US" dirty="0">
                <a:solidFill>
                  <a:schemeClr val="bg1"/>
                </a:solidFill>
                <a:latin typeface="Cooper Black" panose="0208090404030B020404" pitchFamily="18" charset="0"/>
              </a:rPr>
              <a:t>Your teacher then will have to collect any scratch paper you’re using, and will return it to you when you come back.</a:t>
            </a:r>
          </a:p>
          <a:p>
            <a:r>
              <a:rPr lang="en-US" dirty="0">
                <a:solidFill>
                  <a:schemeClr val="bg1"/>
                </a:solidFill>
                <a:latin typeface="Cooper Black" panose="0208090404030B020404" pitchFamily="18" charset="0"/>
              </a:rPr>
              <a:t>Since the test sessions are about an hour, I would just say save yourself and your teacher the frustration and just don’t put anything in your bladder until after the test.</a:t>
            </a:r>
          </a:p>
          <a:p>
            <a:endParaRPr lang="en-US" dirty="0">
              <a:solidFill>
                <a:schemeClr val="bg1"/>
              </a:solidFill>
              <a:latin typeface="Cooper Black" panose="0208090404030B020404" pitchFamily="18" charset="0"/>
            </a:endParaRPr>
          </a:p>
        </p:txBody>
      </p:sp>
    </p:spTree>
    <p:extLst>
      <p:ext uri="{BB962C8B-B14F-4D97-AF65-F5344CB8AC3E}">
        <p14:creationId xmlns:p14="http://schemas.microsoft.com/office/powerpoint/2010/main" val="298327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021417" cy="1325563"/>
          </a:xfrm>
        </p:spPr>
        <p:txBody>
          <a:bodyPr/>
          <a:lstStyle/>
          <a:p>
            <a:r>
              <a:rPr lang="en-US" dirty="0">
                <a:solidFill>
                  <a:schemeClr val="bg1"/>
                </a:solidFill>
                <a:latin typeface="Cooper Black" panose="0208090404030B020404" pitchFamily="18" charset="0"/>
              </a:rPr>
              <a:t>Irregularities Your Teachers Must Report</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latin typeface="Cooper Black" panose="0208090404030B020404" pitchFamily="18" charset="0"/>
              </a:rPr>
              <a:t>Prohibited behavior</a:t>
            </a:r>
          </a:p>
          <a:p>
            <a:r>
              <a:rPr lang="en-US" dirty="0">
                <a:solidFill>
                  <a:schemeClr val="bg1"/>
                </a:solidFill>
                <a:latin typeface="Cooper Black" panose="0208090404030B020404" pitchFamily="18" charset="0"/>
              </a:rPr>
              <a:t>A student becomes ill or leaves the room</a:t>
            </a:r>
          </a:p>
          <a:p>
            <a:r>
              <a:rPr lang="en-US" dirty="0">
                <a:solidFill>
                  <a:schemeClr val="bg1"/>
                </a:solidFill>
                <a:latin typeface="Cooper Black" panose="0208090404030B020404" pitchFamily="18" charset="0"/>
              </a:rPr>
              <a:t>A student fails to follow instructions (refuses to do the test)</a:t>
            </a:r>
          </a:p>
          <a:p>
            <a:r>
              <a:rPr lang="en-US" dirty="0">
                <a:solidFill>
                  <a:schemeClr val="bg1"/>
                </a:solidFill>
                <a:latin typeface="Cooper Black" panose="0208090404030B020404" pitchFamily="18" charset="0"/>
              </a:rPr>
              <a:t>A general disturbance or distraction (i.e., someone sneezing)</a:t>
            </a:r>
          </a:p>
          <a:p>
            <a:r>
              <a:rPr lang="en-US" dirty="0">
                <a:solidFill>
                  <a:schemeClr val="bg1"/>
                </a:solidFill>
                <a:latin typeface="Cooper Black" panose="0208090404030B020404" pitchFamily="18" charset="0"/>
              </a:rPr>
              <a:t>A student questions that accuracy of a problem</a:t>
            </a:r>
          </a:p>
          <a:p>
            <a:r>
              <a:rPr lang="en-US" dirty="0">
                <a:solidFill>
                  <a:schemeClr val="bg1"/>
                </a:solidFill>
                <a:latin typeface="Cooper Black" panose="0208090404030B020404" pitchFamily="18" charset="0"/>
              </a:rPr>
              <a:t>A student has a technical issue that interrupts testing</a:t>
            </a:r>
          </a:p>
          <a:p>
            <a:pPr marL="0" indent="0">
              <a:buNone/>
            </a:pPr>
            <a:r>
              <a:rPr lang="en-US" dirty="0">
                <a:solidFill>
                  <a:schemeClr val="bg1"/>
                </a:solidFill>
                <a:latin typeface="Cooper Black" panose="0208090404030B020404" pitchFamily="18" charset="0"/>
              </a:rPr>
              <a:t>(If any “irregularity” occurs, your teacher will have to document it under a specific category, or else it becomes an even bigger “irregularity” that it wasn’t documented—irregularities are a big deal)</a:t>
            </a:r>
          </a:p>
        </p:txBody>
      </p:sp>
    </p:spTree>
    <p:extLst>
      <p:ext uri="{BB962C8B-B14F-4D97-AF65-F5344CB8AC3E}">
        <p14:creationId xmlns:p14="http://schemas.microsoft.com/office/powerpoint/2010/main" val="124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Cooper Black" panose="0208090404030B020404" pitchFamily="18" charset="0"/>
              </a:rPr>
              <a:t>Testing Steps (Verbal Instructions)</a:t>
            </a:r>
          </a:p>
        </p:txBody>
      </p:sp>
      <p:sp>
        <p:nvSpPr>
          <p:cNvPr id="3" name="Content Placeholder 2"/>
          <p:cNvSpPr>
            <a:spLocks noGrp="1"/>
          </p:cNvSpPr>
          <p:nvPr>
            <p:ph idx="1"/>
          </p:nvPr>
        </p:nvSpPr>
        <p:spPr/>
        <p:txBody>
          <a:bodyPr>
            <a:normAutofit fontScale="92500" lnSpcReduction="20000"/>
          </a:bodyPr>
          <a:lstStyle/>
          <a:p>
            <a:r>
              <a:rPr lang="en-US" dirty="0">
                <a:solidFill>
                  <a:schemeClr val="bg1"/>
                </a:solidFill>
                <a:latin typeface="Cooper Black" panose="0208090404030B020404" pitchFamily="18" charset="0"/>
              </a:rPr>
              <a:t>“You are about to take a test related to your coursework. Your performance will not affect your school record in any way, but you should try your best and do your own work. It is also best to answer every question even if you are unsure of your answer. Please clear your desk of everything except your pencils or pens…”</a:t>
            </a:r>
          </a:p>
          <a:p>
            <a:r>
              <a:rPr lang="en-US" dirty="0">
                <a:solidFill>
                  <a:schemeClr val="bg1"/>
                </a:solidFill>
                <a:latin typeface="Cooper Black" panose="0208090404030B020404" pitchFamily="18" charset="0"/>
              </a:rPr>
              <a:t>“I’m going to hand out your authorization ticket and scratch paper now. Write your first and last name, school name, subject you are starting to test, and school grade at the top of the scratch paper when you receive it. These materials must be returned before you are dismissed.”</a:t>
            </a:r>
          </a:p>
          <a:p>
            <a:r>
              <a:rPr lang="en-US" dirty="0">
                <a:solidFill>
                  <a:schemeClr val="bg1"/>
                </a:solidFill>
                <a:latin typeface="Cooper Black" panose="0208090404030B020404" pitchFamily="18" charset="0"/>
              </a:rPr>
              <a:t>(Your teacher will then hand out the authorization tickets, one by one.)</a:t>
            </a:r>
          </a:p>
        </p:txBody>
      </p:sp>
    </p:spTree>
    <p:extLst>
      <p:ext uri="{BB962C8B-B14F-4D97-AF65-F5344CB8AC3E}">
        <p14:creationId xmlns:p14="http://schemas.microsoft.com/office/powerpoint/2010/main" val="99416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10180</TotalTime>
  <Words>1313</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Cooper Black</vt:lpstr>
      <vt:lpstr>Office Theme</vt:lpstr>
      <vt:lpstr>A Guide to the ACT ASPIRE</vt:lpstr>
      <vt:lpstr>First Things First</vt:lpstr>
      <vt:lpstr>PowerPoint Presentation</vt:lpstr>
      <vt:lpstr>RULES</vt:lpstr>
      <vt:lpstr>Prohibited Behavior (according ASPIRE manual)</vt:lpstr>
      <vt:lpstr>Quick Quiz:</vt:lpstr>
      <vt:lpstr>Bathroom Breaks</vt:lpstr>
      <vt:lpstr>Irregularities Your Teachers Must Report</vt:lpstr>
      <vt:lpstr>Testing Steps (Verbal Instructions)</vt:lpstr>
      <vt:lpstr>Testing Steps (Verbal Instructions)</vt:lpstr>
      <vt:lpstr>Testing Steps (Verbal Instructions)</vt:lpstr>
      <vt:lpstr>Testing Steps (Verbal Instructions) English</vt:lpstr>
      <vt:lpstr>Training Video</vt:lpstr>
    </vt:vector>
  </TitlesOfParts>
  <Company>Huntsville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 Rebecca</dc:creator>
  <cp:lastModifiedBy>McQueen, Rebecca</cp:lastModifiedBy>
  <cp:revision>16</cp:revision>
  <dcterms:created xsi:type="dcterms:W3CDTF">2015-04-28T13:04:41Z</dcterms:created>
  <dcterms:modified xsi:type="dcterms:W3CDTF">2017-04-03T13:45:50Z</dcterms:modified>
</cp:coreProperties>
</file>